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atamaran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Catamaran Thin"/>
      <p:regular r:id="rId30"/>
      <p:bold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Alata"/>
      <p:regular r:id="rId36"/>
    </p:embeddedFont>
    <p:embeddedFont>
      <p:font typeface="Livvic"/>
      <p:regular r:id="rId37"/>
      <p:bold r:id="rId38"/>
      <p:italic r:id="rId39"/>
      <p:boldItalic r:id="rId40"/>
    </p:embeddedFont>
    <p:embeddedFont>
      <p:font typeface="Catamaran Light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2AD4C2-1F34-44DE-8262-E975EC96546F}">
  <a:tblStyle styleId="{3D2AD4C2-1F34-44DE-8262-E975EC9654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vvic-boldItalic.fntdata"/><Relationship Id="rId20" Type="http://schemas.openxmlformats.org/officeDocument/2006/relationships/slide" Target="slides/slide15.xml"/><Relationship Id="rId42" Type="http://schemas.openxmlformats.org/officeDocument/2006/relationships/font" Target="fonts/CatamaranLight-bold.fntdata"/><Relationship Id="rId41" Type="http://schemas.openxmlformats.org/officeDocument/2006/relationships/font" Target="fonts/CatamaranLight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tamaran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Catamaran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tamaranThin-bold.fntdata"/><Relationship Id="rId30" Type="http://schemas.openxmlformats.org/officeDocument/2006/relationships/font" Target="fonts/CatamaranThin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Livvic-regular.fntdata"/><Relationship Id="rId14" Type="http://schemas.openxmlformats.org/officeDocument/2006/relationships/slide" Target="slides/slide9.xml"/><Relationship Id="rId36" Type="http://schemas.openxmlformats.org/officeDocument/2006/relationships/font" Target="fonts/Alata-regular.fntdata"/><Relationship Id="rId17" Type="http://schemas.openxmlformats.org/officeDocument/2006/relationships/slide" Target="slides/slide12.xml"/><Relationship Id="rId39" Type="http://schemas.openxmlformats.org/officeDocument/2006/relationships/font" Target="fonts/Livvic-italic.fntdata"/><Relationship Id="rId16" Type="http://schemas.openxmlformats.org/officeDocument/2006/relationships/slide" Target="slides/slide11.xml"/><Relationship Id="rId38" Type="http://schemas.openxmlformats.org/officeDocument/2006/relationships/font" Target="fonts/Livvic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e379ae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e379ae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e379aec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e379aec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e8dc217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e8dc217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e379aecf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e379aecf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0e379aecf3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0e379aecf3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e8dc217f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e8dc217f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e379aecf3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e379aecf3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e8dc217f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e8dc217f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e379aec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0e379aec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e8dc217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e8dc217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e379aecf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e379aecf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e8dc217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e8dc217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e8dc217f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e8dc217f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e8dc217f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e8dc217f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pic>
        <p:nvPicPr>
          <p:cNvPr id="72" name="Google Shape;72;p1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91" name="Google Shape;91;p1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4" name="Google Shape;94;p1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14" name="Google Shape;114;p1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1" name="Google Shape;121;p1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5" name="Google Shape;125;p1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29" name="Google Shape;129;p20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4" name="Google Shape;134;p21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4017625" y="307825"/>
            <a:ext cx="2378700" cy="435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6452850" y="307825"/>
            <a:ext cx="2389800" cy="435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44" name="Google Shape;44;p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57" name="Google Shape;57;p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7815178" y="4629699"/>
            <a:ext cx="1243624" cy="4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12.jpg"/><Relationship Id="rId6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3061" r="7147" t="0"/>
          <a:stretch/>
        </p:blipFill>
        <p:spPr>
          <a:xfrm flipH="1">
            <a:off x="2214591" y="0"/>
            <a:ext cx="69294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1039575" y="3282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Adarsh Sood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Colton Baker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Kushagra Sharma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Mazda Farrahi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4"/>
          <p:cNvSpPr txBox="1"/>
          <p:nvPr>
            <p:ph type="ctrTitle"/>
          </p:nvPr>
        </p:nvSpPr>
        <p:spPr>
          <a:xfrm>
            <a:off x="1039575" y="1424100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4-WARD THINKERS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7" name="Google Shape;157;p24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330550" y="208900"/>
            <a:ext cx="3006300" cy="14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>
            <p:ph type="ctrTitle"/>
          </p:nvPr>
        </p:nvSpPr>
        <p:spPr>
          <a:xfrm>
            <a:off x="393225" y="504550"/>
            <a:ext cx="3006300" cy="11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Route Examples and Customizability</a:t>
            </a:r>
            <a:endParaRPr/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279975" y="1882800"/>
            <a:ext cx="3069000" cy="26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Routes within the restaurant that the robot can follow are fully customizable and programmable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routes are made simple consisting of only the black high emissivity tape and table markers (having an emissivity between 1 and 0) 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Hence, this robot can serve a wide variety of locations and table setups</a:t>
            </a:r>
            <a:endParaRPr sz="1400"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800" y="772725"/>
            <a:ext cx="4229751" cy="38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/>
          <p:nvPr/>
        </p:nvSpPr>
        <p:spPr>
          <a:xfrm>
            <a:off x="6255900" y="658050"/>
            <a:ext cx="2888100" cy="33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>
            <p:ph type="ctrTitle"/>
          </p:nvPr>
        </p:nvSpPr>
        <p:spPr>
          <a:xfrm>
            <a:off x="6179700" y="1288300"/>
            <a:ext cx="2939400" cy="19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Route Examples and </a:t>
            </a:r>
            <a:r>
              <a:rPr lang="en"/>
              <a:t>Customizability</a:t>
            </a:r>
            <a:r>
              <a:rPr lang="en"/>
              <a:t> (Continued)</a:t>
            </a:r>
            <a:endParaRPr/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8916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500"/>
            <a:ext cx="5656130" cy="42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>
            <p:ph idx="4294967295" type="body"/>
          </p:nvPr>
        </p:nvSpPr>
        <p:spPr>
          <a:xfrm>
            <a:off x="5861775" y="923075"/>
            <a:ext cx="30912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Electrical Components </a:t>
            </a:r>
            <a:r>
              <a:rPr b="1" lang="en" sz="21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Schematic</a:t>
            </a:r>
            <a:endParaRPr b="1" sz="1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/>
              <a:t>Raspberry Pi (Serves as the web server)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Infrared Sensors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Button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Motor Driver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DC Motors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Extra Components: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Sonar Sensors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RGB Led Strip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tamaran Thin"/>
              <a:buAutoNum type="alphaLcPeriod"/>
            </a:pPr>
            <a:r>
              <a:rPr lang="en" sz="1300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Rechargeable Battery</a:t>
            </a:r>
            <a:endParaRPr sz="1400"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893000" y="4327925"/>
            <a:ext cx="352500" cy="3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311" name="Google Shape;311;p35"/>
          <p:cNvSpPr/>
          <p:nvPr/>
        </p:nvSpPr>
        <p:spPr>
          <a:xfrm>
            <a:off x="760100" y="637375"/>
            <a:ext cx="352500" cy="3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312" name="Google Shape;312;p35"/>
          <p:cNvSpPr/>
          <p:nvPr/>
        </p:nvSpPr>
        <p:spPr>
          <a:xfrm>
            <a:off x="299975" y="1519775"/>
            <a:ext cx="352500" cy="3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313" name="Google Shape;313;p35"/>
          <p:cNvSpPr/>
          <p:nvPr/>
        </p:nvSpPr>
        <p:spPr>
          <a:xfrm>
            <a:off x="3003150" y="2595150"/>
            <a:ext cx="352500" cy="3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314" name="Google Shape;314;p35"/>
          <p:cNvSpPr/>
          <p:nvPr/>
        </p:nvSpPr>
        <p:spPr>
          <a:xfrm>
            <a:off x="4699425" y="3259375"/>
            <a:ext cx="352500" cy="335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/>
          <p:nvPr/>
        </p:nvSpPr>
        <p:spPr>
          <a:xfrm>
            <a:off x="3008450" y="227925"/>
            <a:ext cx="3310800" cy="4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3293400" y="196325"/>
            <a:ext cx="29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ivvic"/>
                <a:ea typeface="Livvic"/>
                <a:cs typeface="Livvic"/>
                <a:sym typeface="Livvic"/>
              </a:rPr>
              <a:t>Battery life Calculation</a:t>
            </a:r>
            <a:endParaRPr b="1" sz="18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1" name="Google Shape;321;p36"/>
          <p:cNvSpPr txBox="1"/>
          <p:nvPr/>
        </p:nvSpPr>
        <p:spPr>
          <a:xfrm>
            <a:off x="74350" y="488725"/>
            <a:ext cx="5585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The battery life can be estimated using the following formula: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Battery life = Battery capacity / Load current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The load current is 4.5A (the maximum draw from the circuit calculated) and the battery is 50 Ah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Battery life = 50 Ah / 4.5 A = 11.11 hours (rounded to two decimal places)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As the current drawn won’t be at max load always, we can assume the battery life to be 12 hours.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475" y="1618900"/>
            <a:ext cx="3438623" cy="22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/>
        </p:nvSpPr>
        <p:spPr>
          <a:xfrm>
            <a:off x="2377950" y="188875"/>
            <a:ext cx="438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tamaran"/>
                <a:ea typeface="Catamaran"/>
                <a:cs typeface="Catamaran"/>
                <a:sym typeface="Catamaran"/>
              </a:rPr>
              <a:t>Charging Time Of One Battery (Calculations)</a:t>
            </a:r>
            <a:endParaRPr b="1" sz="17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538100" y="922625"/>
            <a:ext cx="3852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To calculate the charging time, we used the following formula: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Charging time = (Battery capacity / Charging current) x Charging efficiency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Here, the battery capacity is 50Ah, and the charging current is 6A (the maximum current output of the charger). 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The charging efficiency can vary depending on factors such as temperature and the condition of the battery, but for LiFePO4 batteries, it is typically around 90%.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Therefore: Charging time = (50Ah / 6A) x 0.9 = 7.5 hours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5014575" y="3483325"/>
            <a:ext cx="3506700" cy="90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5051475" y="3557725"/>
            <a:ext cx="361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Hence by swapping the batteries and charging the discharged battery separately, continuous shifts by the robot can be achieved.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575" y="736975"/>
            <a:ext cx="3592120" cy="25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type="title"/>
          </p:nvPr>
        </p:nvSpPr>
        <p:spPr>
          <a:xfrm>
            <a:off x="311700" y="1073075"/>
            <a:ext cx="30009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 Process</a:t>
            </a:r>
            <a:endParaRPr/>
          </a:p>
        </p:txBody>
      </p:sp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246500" y="2010050"/>
            <a:ext cx="3312600" cy="4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Fused deposition modeling, mass producing highly detailed and complex parts from CAD.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Polylactic acid (PLA),  biodegradable and compostable, reduced carbon footprint and waste reduction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>
                <a:solidFill>
                  <a:schemeClr val="dk1"/>
                </a:solidFill>
              </a:rPr>
              <a:t>M</a:t>
            </a:r>
            <a:r>
              <a:rPr lang="en" sz="1200">
                <a:solidFill>
                  <a:schemeClr val="dk1"/>
                </a:solidFill>
              </a:rPr>
              <a:t>odular tray system, future upgrades/add ons and customizable features.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275" y="173600"/>
            <a:ext cx="5005776" cy="44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Analysis</a:t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625" y="699112"/>
            <a:ext cx="5992448" cy="3745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445075" y="2465100"/>
            <a:ext cx="222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Can hold over 15KG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Density of PLA (1.24g/cm^3) increases strength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tamaran Light"/>
              <a:buChar char="●"/>
            </a:pPr>
            <a:r>
              <a:rPr lang="en">
                <a:latin typeface="Catamaran Light"/>
                <a:ea typeface="Catamaran Light"/>
                <a:cs typeface="Catamaran Light"/>
                <a:sym typeface="Catamaran Light"/>
              </a:rPr>
              <a:t>Total mass robot = 32.7kg</a:t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 amt="60000"/>
          </a:blip>
          <a:srcRect b="0" l="4521" r="4511" t="0"/>
          <a:stretch/>
        </p:blipFill>
        <p:spPr>
          <a:xfrm>
            <a:off x="0" y="0"/>
            <a:ext cx="35125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</a:t>
            </a:r>
            <a:endParaRPr/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4615175" y="540125"/>
            <a:ext cx="33825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862.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81 (Cost of Components)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+ 1090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(Cost of Printing)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    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= 1952.81 USD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3" name="Google Shape;353;p40"/>
          <p:cNvSpPr txBox="1"/>
          <p:nvPr>
            <p:ph idx="2" type="body"/>
          </p:nvPr>
        </p:nvSpPr>
        <p:spPr>
          <a:xfrm>
            <a:off x="4894875" y="1831825"/>
            <a:ext cx="28452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</a:t>
            </a:r>
            <a:r>
              <a:rPr lang="en"/>
              <a:t>comparison</a:t>
            </a:r>
            <a:r>
              <a:rPr lang="en"/>
              <a:t>, the competitors prices range from 8000 to 15000 USD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of them even charging </a:t>
            </a:r>
            <a:r>
              <a:rPr lang="en"/>
              <a:t>1000 USD</a:t>
            </a:r>
            <a:r>
              <a:rPr lang="en"/>
              <a:t> per month.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Thus it shows that the 4-Ward Thinker is an affordable while an effective option.</a:t>
            </a:r>
            <a:endParaRPr/>
          </a:p>
        </p:txBody>
      </p:sp>
      <p:sp>
        <p:nvSpPr>
          <p:cNvPr id="354" name="Google Shape;3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/>
        </p:nvSpPr>
        <p:spPr>
          <a:xfrm>
            <a:off x="3467700" y="290575"/>
            <a:ext cx="234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3168300" y="1324800"/>
            <a:ext cx="2131500" cy="96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 txBox="1"/>
          <p:nvPr/>
        </p:nvSpPr>
        <p:spPr>
          <a:xfrm>
            <a:off x="3333825" y="1546050"/>
            <a:ext cx="17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tamaran Light"/>
                <a:ea typeface="Catamaran Light"/>
                <a:cs typeface="Catamaran Light"/>
                <a:sym typeface="Catamaran Light"/>
              </a:rPr>
              <a:t>Thank You</a:t>
            </a:r>
            <a:endParaRPr sz="24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63" name="Google Shape;163;p25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6" type="ctrTitle"/>
          </p:nvPr>
        </p:nvSpPr>
        <p:spPr>
          <a:xfrm>
            <a:off x="3446099" y="241943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AND MECHANISMS (FUNCTIONAL ANALYSIS) </a:t>
            </a:r>
            <a:endParaRPr/>
          </a:p>
        </p:txBody>
      </p:sp>
      <p:sp>
        <p:nvSpPr>
          <p:cNvPr id="165" name="Google Shape;165;p25"/>
          <p:cNvSpPr txBox="1"/>
          <p:nvPr>
            <p:ph idx="8" type="title"/>
          </p:nvPr>
        </p:nvSpPr>
        <p:spPr>
          <a:xfrm>
            <a:off x="2055551" y="1985445"/>
            <a:ext cx="13359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 PROBLEM</a:t>
            </a:r>
            <a:endParaRPr/>
          </a:p>
        </p:txBody>
      </p:sp>
      <p:sp>
        <p:nvSpPr>
          <p:cNvPr id="167" name="Google Shape;167;p25"/>
          <p:cNvSpPr txBox="1"/>
          <p:nvPr>
            <p:ph idx="2" type="title"/>
          </p:nvPr>
        </p:nvSpPr>
        <p:spPr>
          <a:xfrm>
            <a:off x="2081051" y="784896"/>
            <a:ext cx="14010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8" name="Google Shape;168;p25"/>
          <p:cNvSpPr txBox="1"/>
          <p:nvPr>
            <p:ph idx="3" type="ctrTitle"/>
          </p:nvPr>
        </p:nvSpPr>
        <p:spPr>
          <a:xfrm>
            <a:off x="3446100" y="1329392"/>
            <a:ext cx="2251800" cy="3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GENERATION</a:t>
            </a:r>
            <a:endParaRPr/>
          </a:p>
        </p:txBody>
      </p:sp>
      <p:sp>
        <p:nvSpPr>
          <p:cNvPr id="169" name="Google Shape;169;p25"/>
          <p:cNvSpPr txBox="1"/>
          <p:nvPr>
            <p:ph idx="5" type="title"/>
          </p:nvPr>
        </p:nvSpPr>
        <p:spPr>
          <a:xfrm>
            <a:off x="2081051" y="1364296"/>
            <a:ext cx="1284900" cy="3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25"/>
          <p:cNvSpPr txBox="1"/>
          <p:nvPr>
            <p:ph idx="13" type="ctrTitle"/>
          </p:nvPr>
        </p:nvSpPr>
        <p:spPr>
          <a:xfrm>
            <a:off x="3423900" y="1952442"/>
            <a:ext cx="2251800" cy="3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71" name="Google Shape;171;p25"/>
          <p:cNvSpPr txBox="1"/>
          <p:nvPr>
            <p:ph idx="15" type="title"/>
          </p:nvPr>
        </p:nvSpPr>
        <p:spPr>
          <a:xfrm>
            <a:off x="2081051" y="2598744"/>
            <a:ext cx="12849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5"/>
          <p:cNvSpPr txBox="1"/>
          <p:nvPr>
            <p:ph idx="16" type="ctrTitle"/>
          </p:nvPr>
        </p:nvSpPr>
        <p:spPr>
          <a:xfrm>
            <a:off x="3446100" y="3226274"/>
            <a:ext cx="22518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LIFE AND CHARGING</a:t>
            </a:r>
            <a:endParaRPr/>
          </a:p>
        </p:txBody>
      </p:sp>
      <p:sp>
        <p:nvSpPr>
          <p:cNvPr id="173" name="Google Shape;173;p25"/>
          <p:cNvSpPr txBox="1"/>
          <p:nvPr>
            <p:ph idx="18" type="title"/>
          </p:nvPr>
        </p:nvSpPr>
        <p:spPr>
          <a:xfrm>
            <a:off x="2081051" y="3169145"/>
            <a:ext cx="12849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5"/>
          <p:cNvSpPr txBox="1"/>
          <p:nvPr>
            <p:ph idx="18" type="title"/>
          </p:nvPr>
        </p:nvSpPr>
        <p:spPr>
          <a:xfrm>
            <a:off x="2081051" y="3782445"/>
            <a:ext cx="12849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>
            <p:ph idx="16" type="ctrTitle"/>
          </p:nvPr>
        </p:nvSpPr>
        <p:spPr>
          <a:xfrm>
            <a:off x="3446100" y="3766249"/>
            <a:ext cx="22518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 rot="-5400000">
            <a:off x="2298375" y="-59097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>
            <p:ph type="ctrTitle"/>
          </p:nvPr>
        </p:nvSpPr>
        <p:spPr>
          <a:xfrm>
            <a:off x="1275200" y="-275050"/>
            <a:ext cx="3104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Design</a:t>
            </a:r>
            <a:r>
              <a:rPr lang="en">
                <a:solidFill>
                  <a:schemeClr val="lt1"/>
                </a:solidFill>
              </a:rPr>
              <a:t> Problem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240800" y="2114450"/>
            <a:ext cx="4138500" cy="24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Increase in demand alongside with shortage of staff leading to unsatisfactory customer service.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Need an alternative solution to provide consistent timely service and improve the customers’ experience.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an affordable, scalable, mass-manufacturable, and efficient load-carrying automated robotic meal serving system.</a:t>
            </a:r>
            <a:endParaRPr sz="1400"/>
          </a:p>
        </p:txBody>
      </p:sp>
      <p:sp>
        <p:nvSpPr>
          <p:cNvPr id="183" name="Google Shape;183;p26"/>
          <p:cNvSpPr/>
          <p:nvPr/>
        </p:nvSpPr>
        <p:spPr>
          <a:xfrm rot="-5400000">
            <a:off x="6600" y="4413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100" y="2114438"/>
            <a:ext cx="3582899" cy="2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ctrTitle"/>
          </p:nvPr>
        </p:nvSpPr>
        <p:spPr>
          <a:xfrm>
            <a:off x="4583800" y="432325"/>
            <a:ext cx="3582900" cy="105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Semi-Technical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 rot="10800000">
            <a:off x="237699" y="194276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type="ctrTitle"/>
          </p:nvPr>
        </p:nvSpPr>
        <p:spPr>
          <a:xfrm>
            <a:off x="279125" y="303175"/>
            <a:ext cx="38934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C-</a:t>
            </a:r>
            <a:r>
              <a:rPr lang="en">
                <a:solidFill>
                  <a:schemeClr val="lt1"/>
                </a:solidFill>
              </a:rPr>
              <a:t>SKETCHES (Concept Generation)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Mercury is the closest planet to the Sun and the smallest one in our Solar System—it’s only a bit larger than our Moon. The planet’s name has nothing to do with the liquid metal, since it was named after the Roman messenger god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21296" l="-4780" r="4779" t="11584"/>
          <a:stretch/>
        </p:blipFill>
        <p:spPr>
          <a:xfrm>
            <a:off x="68100" y="2223063"/>
            <a:ext cx="2839577" cy="256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4">
            <a:alphaModFix/>
          </a:blip>
          <a:srcRect b="36654" l="0" r="0" t="-1062"/>
          <a:stretch/>
        </p:blipFill>
        <p:spPr>
          <a:xfrm>
            <a:off x="5500650" y="1891800"/>
            <a:ext cx="2951402" cy="256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5">
            <a:alphaModFix/>
          </a:blip>
          <a:srcRect b="22191" l="0" r="0" t="10864"/>
          <a:stretch/>
        </p:blipFill>
        <p:spPr>
          <a:xfrm>
            <a:off x="5713500" y="194275"/>
            <a:ext cx="2685601" cy="239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6">
            <a:alphaModFix/>
          </a:blip>
          <a:srcRect b="14366" l="0" r="0" t="7721"/>
          <a:stretch/>
        </p:blipFill>
        <p:spPr>
          <a:xfrm>
            <a:off x="2991073" y="1861125"/>
            <a:ext cx="2839573" cy="295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ctrTitle"/>
          </p:nvPr>
        </p:nvSpPr>
        <p:spPr>
          <a:xfrm>
            <a:off x="1731150" y="315775"/>
            <a:ext cx="56550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Technical Risks : Risk Register</a:t>
            </a:r>
            <a:endParaRPr>
              <a:highlight>
                <a:srgbClr val="FFC800"/>
              </a:highlight>
            </a:endParaRPr>
          </a:p>
        </p:txBody>
      </p:sp>
      <p:graphicFrame>
        <p:nvGraphicFramePr>
          <p:cNvPr id="202" name="Google Shape;202;p28"/>
          <p:cNvGraphicFramePr/>
          <p:nvPr/>
        </p:nvGraphicFramePr>
        <p:xfrm>
          <a:off x="1661450" y="124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{3D2AD4C2-1F34-44DE-8262-E975EC96546F}</a:tableStyleId>
              </a:tblPr>
              <a:tblGrid>
                <a:gridCol w="382850"/>
                <a:gridCol w="1685450"/>
                <a:gridCol w="607900"/>
                <a:gridCol w="608150"/>
                <a:gridCol w="734725"/>
                <a:gridCol w="1802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ID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Risk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Sev.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Like.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Rating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lata"/>
                          <a:ea typeface="Alata"/>
                          <a:cs typeface="Alata"/>
                          <a:sym typeface="Alata"/>
                        </a:rPr>
                        <a:t>Action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1.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- Raspberry Pi or electronic components fail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- Programming Errors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- Loose Wires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3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6</a:t>
                      </a:r>
                      <a:endParaRPr sz="1100">
                        <a:solidFill>
                          <a:srgbClr val="FF0000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Ensure no programming</a:t>
                      </a: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 and wiring errors.</a:t>
                      </a:r>
                      <a:endParaRPr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2.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- More complex design = greater ability, at the risk that more could go wrong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1C232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4</a:t>
                      </a:r>
                      <a:endParaRPr sz="1100">
                        <a:solidFill>
                          <a:srgbClr val="F1C232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Find a balance between simple and complicated designs </a:t>
                      </a:r>
                      <a:endParaRPr sz="1100">
                        <a:solidFill>
                          <a:srgbClr val="000000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3. 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- Conserving material by reducing thickness and surface area, reduces the strength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1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100"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AA84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2</a:t>
                      </a:r>
                      <a:endParaRPr sz="1100">
                        <a:solidFill>
                          <a:srgbClr val="6AA84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Save </a:t>
                      </a:r>
                      <a:r>
                        <a:rPr lang="en" sz="1100">
                          <a:latin typeface="Alata"/>
                          <a:ea typeface="Alata"/>
                          <a:cs typeface="Alata"/>
                          <a:sym typeface="Alata"/>
                        </a:rPr>
                        <a:t>material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only where necessary </a:t>
                      </a:r>
                      <a:endParaRPr sz="1100">
                        <a:solidFill>
                          <a:srgbClr val="000000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4222875" y="885600"/>
            <a:ext cx="4833300" cy="41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>
            <p:ph type="ctrTitle"/>
          </p:nvPr>
        </p:nvSpPr>
        <p:spPr>
          <a:xfrm>
            <a:off x="1484700" y="295775"/>
            <a:ext cx="61746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The 4-Ward Thinker</a:t>
            </a:r>
            <a:endParaRPr>
              <a:highlight>
                <a:srgbClr val="FFC800"/>
              </a:highlight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711875"/>
            <a:ext cx="1252000" cy="229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850" y="1058925"/>
            <a:ext cx="1829175" cy="17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5">
            <a:alphaModFix/>
          </a:blip>
          <a:srcRect b="1150" l="0" r="0" t="-1150"/>
          <a:stretch/>
        </p:blipFill>
        <p:spPr>
          <a:xfrm>
            <a:off x="2190325" y="2662500"/>
            <a:ext cx="1461000" cy="23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25" y="3002050"/>
            <a:ext cx="1496025" cy="20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9475" y="1019775"/>
            <a:ext cx="2728950" cy="38626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214" name="Google Shape;214;p29"/>
          <p:cNvCxnSpPr/>
          <p:nvPr/>
        </p:nvCxnSpPr>
        <p:spPr>
          <a:xfrm>
            <a:off x="8116275" y="1365925"/>
            <a:ext cx="10200" cy="295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5" name="Google Shape;215;p29"/>
          <p:cNvSpPr txBox="1"/>
          <p:nvPr/>
        </p:nvSpPr>
        <p:spPr>
          <a:xfrm>
            <a:off x="8169250" y="2659825"/>
            <a:ext cx="78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102 cm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16" name="Google Shape;216;p29"/>
          <p:cNvCxnSpPr/>
          <p:nvPr/>
        </p:nvCxnSpPr>
        <p:spPr>
          <a:xfrm rot="10800000">
            <a:off x="5280675" y="4586550"/>
            <a:ext cx="1242600" cy="23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7" name="Google Shape;217;p29"/>
          <p:cNvSpPr txBox="1"/>
          <p:nvPr/>
        </p:nvSpPr>
        <p:spPr>
          <a:xfrm rot="718959">
            <a:off x="5433136" y="4571148"/>
            <a:ext cx="781734" cy="3695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52</a:t>
            </a: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 cm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218" name="Google Shape;218;p29"/>
          <p:cNvCxnSpPr/>
          <p:nvPr/>
        </p:nvCxnSpPr>
        <p:spPr>
          <a:xfrm flipH="1">
            <a:off x="6859650" y="4493050"/>
            <a:ext cx="870600" cy="31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9" name="Google Shape;219;p29"/>
          <p:cNvSpPr txBox="1"/>
          <p:nvPr/>
        </p:nvSpPr>
        <p:spPr>
          <a:xfrm rot="-1244634">
            <a:off x="6928364" y="4571190"/>
            <a:ext cx="781781" cy="369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tamaran Light"/>
                <a:ea typeface="Catamaran Light"/>
                <a:cs typeface="Catamaran Light"/>
                <a:sym typeface="Catamaran Light"/>
              </a:rPr>
              <a:t>52 cm</a:t>
            </a:r>
            <a:endParaRPr sz="1200"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/>
          <p:nvPr/>
        </p:nvSpPr>
        <p:spPr>
          <a:xfrm>
            <a:off x="0" y="1884400"/>
            <a:ext cx="2361900" cy="16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153900" y="2066041"/>
            <a:ext cx="20541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Outlines the algorithm designed for our robot’s autonomous </a:t>
            </a:r>
            <a:r>
              <a:rPr lang="en" sz="1400">
                <a:solidFill>
                  <a:schemeClr val="lt1"/>
                </a:solidFill>
              </a:rPr>
              <a:t>capabilities</a:t>
            </a:r>
            <a:r>
              <a:rPr lang="en" sz="1400">
                <a:solidFill>
                  <a:schemeClr val="lt1"/>
                </a:solidFill>
              </a:rPr>
              <a:t> for serving and payment.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6" name="Google Shape;226;p30"/>
          <p:cNvSpPr txBox="1"/>
          <p:nvPr>
            <p:ph type="ctrTitle"/>
          </p:nvPr>
        </p:nvSpPr>
        <p:spPr>
          <a:xfrm>
            <a:off x="-3" y="930350"/>
            <a:ext cx="2197500" cy="7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Main Flow Chart</a:t>
            </a:r>
            <a:endParaRPr sz="2700"/>
          </a:p>
        </p:txBody>
      </p:sp>
      <p:sp>
        <p:nvSpPr>
          <p:cNvPr id="227" name="Google Shape;227;p30"/>
          <p:cNvSpPr/>
          <p:nvPr/>
        </p:nvSpPr>
        <p:spPr>
          <a:xfrm>
            <a:off x="-13300" y="540000"/>
            <a:ext cx="2320200" cy="1386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-1366" l="-4682" r="-7062" t="-1366"/>
          <a:stretch/>
        </p:blipFill>
        <p:spPr>
          <a:xfrm>
            <a:off x="3090426" y="0"/>
            <a:ext cx="4321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 rot="-5400000">
            <a:off x="6044850" y="-2274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type="ctrTitle"/>
          </p:nvPr>
        </p:nvSpPr>
        <p:spPr>
          <a:xfrm>
            <a:off x="5129550" y="854975"/>
            <a:ext cx="2888100" cy="9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Programming &amp; Logic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4766425" y="2066400"/>
            <a:ext cx="3984000" cy="23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Takes inputs such as table number and operation(serving or payment) through a local web server page using Raspberry Pi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Waits and flashes red lights when there are obstacles within a 2</a:t>
            </a:r>
            <a:r>
              <a:rPr lang="en" sz="1300"/>
              <a:t>0 cm</a:t>
            </a:r>
            <a:r>
              <a:rPr lang="en" sz="1300"/>
              <a:t> range; using 6 sonar sensors.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Travels to the selected table/s by </a:t>
            </a:r>
            <a:r>
              <a:rPr lang="en" sz="1300"/>
              <a:t>following</a:t>
            </a:r>
            <a:r>
              <a:rPr lang="en" sz="1300"/>
              <a:t> a line and keeping a record of the tables visited along its circular path using analog input of 2 infrared(IR) sensors.</a:t>
            </a:r>
            <a:endParaRPr sz="1300"/>
          </a:p>
        </p:txBody>
      </p:sp>
      <p:sp>
        <p:nvSpPr>
          <p:cNvPr id="236" name="Google Shape;236;p31"/>
          <p:cNvSpPr/>
          <p:nvPr/>
        </p:nvSpPr>
        <p:spPr>
          <a:xfrm rot="5400000">
            <a:off x="1951825" y="1122200"/>
            <a:ext cx="1052700" cy="7887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>
            <p:ph idx="4294967295" type="subTitle"/>
          </p:nvPr>
        </p:nvSpPr>
        <p:spPr>
          <a:xfrm>
            <a:off x="2958100" y="990200"/>
            <a:ext cx="17100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Initialize table number and operation settings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 rot="5400000">
            <a:off x="1890775" y="2124725"/>
            <a:ext cx="1174800" cy="767700"/>
          </a:xfrm>
          <a:prstGeom prst="chevron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4294967295" type="subTitle"/>
          </p:nvPr>
        </p:nvSpPr>
        <p:spPr>
          <a:xfrm>
            <a:off x="175775" y="2101650"/>
            <a:ext cx="18255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While </a:t>
            </a:r>
            <a:r>
              <a:rPr lang="en" sz="1300"/>
              <a:t>surroundings</a:t>
            </a:r>
            <a:r>
              <a:rPr lang="en" sz="1300"/>
              <a:t> are clear, follow the path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 rot="5400000">
            <a:off x="1890775" y="3182050"/>
            <a:ext cx="1174800" cy="767700"/>
          </a:xfrm>
          <a:prstGeom prst="chevron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4294967295" type="subTitle"/>
          </p:nvPr>
        </p:nvSpPr>
        <p:spPr>
          <a:xfrm>
            <a:off x="2958100" y="3193800"/>
            <a:ext cx="18624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If table is reached, serve food or take payment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2304388" y="3466978"/>
            <a:ext cx="347552" cy="346438"/>
          </a:xfrm>
          <a:custGeom>
            <a:rect b="b" l="l" r="r" t="t"/>
            <a:pathLst>
              <a:path extrusionOk="0" h="10884" w="10919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31"/>
          <p:cNvGrpSpPr/>
          <p:nvPr/>
        </p:nvGrpSpPr>
        <p:grpSpPr>
          <a:xfrm>
            <a:off x="2304972" y="1202613"/>
            <a:ext cx="346406" cy="347552"/>
            <a:chOff x="3214972" y="3359188"/>
            <a:chExt cx="346406" cy="347552"/>
          </a:xfrm>
        </p:grpSpPr>
        <p:sp>
          <p:nvSpPr>
            <p:cNvPr id="244" name="Google Shape;244;p31"/>
            <p:cNvSpPr/>
            <p:nvPr/>
          </p:nvSpPr>
          <p:spPr>
            <a:xfrm>
              <a:off x="3301772" y="3386084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3301772" y="3410339"/>
              <a:ext cx="131904" cy="11395"/>
            </a:xfrm>
            <a:custGeom>
              <a:rect b="b" l="l" r="r" t="t"/>
              <a:pathLst>
                <a:path extrusionOk="0" h="358" w="414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86"/>
                    <a:pt x="95" y="358"/>
                    <a:pt x="179" y="358"/>
                  </a:cubicBezTo>
                  <a:lnTo>
                    <a:pt x="3965" y="358"/>
                  </a:lnTo>
                  <a:cubicBezTo>
                    <a:pt x="4048" y="358"/>
                    <a:pt x="4144" y="286"/>
                    <a:pt x="4144" y="179"/>
                  </a:cubicBezTo>
                  <a:cubicBezTo>
                    <a:pt x="4144" y="72"/>
                    <a:pt x="4072" y="0"/>
                    <a:pt x="3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3301772" y="3484980"/>
              <a:ext cx="71649" cy="11427"/>
            </a:xfrm>
            <a:custGeom>
              <a:rect b="b" l="l" r="r" t="t"/>
              <a:pathLst>
                <a:path extrusionOk="0" h="359" w="2251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7"/>
                    <a:pt x="2250" y="180"/>
                  </a:cubicBezTo>
                  <a:cubicBezTo>
                    <a:pt x="2250" y="96"/>
                    <a:pt x="2179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301772" y="3509234"/>
              <a:ext cx="130758" cy="11427"/>
            </a:xfrm>
            <a:custGeom>
              <a:rect b="b" l="l" r="r" t="t"/>
              <a:pathLst>
                <a:path extrusionOk="0" h="359" w="4108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24" y="287"/>
                    <a:pt x="95" y="358"/>
                    <a:pt x="179" y="358"/>
                  </a:cubicBezTo>
                  <a:lnTo>
                    <a:pt x="3929" y="358"/>
                  </a:lnTo>
                  <a:cubicBezTo>
                    <a:pt x="4024" y="358"/>
                    <a:pt x="4108" y="287"/>
                    <a:pt x="4108" y="180"/>
                  </a:cubicBezTo>
                  <a:cubicBezTo>
                    <a:pt x="4108" y="84"/>
                    <a:pt x="4036" y="1"/>
                    <a:pt x="3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3301772" y="3584671"/>
              <a:ext cx="71649" cy="11395"/>
            </a:xfrm>
            <a:custGeom>
              <a:rect b="b" l="l" r="r" t="t"/>
              <a:pathLst>
                <a:path extrusionOk="0" h="358" w="2251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24" y="286"/>
                    <a:pt x="95" y="358"/>
                    <a:pt x="179" y="358"/>
                  </a:cubicBezTo>
                  <a:lnTo>
                    <a:pt x="2072" y="358"/>
                  </a:lnTo>
                  <a:cubicBezTo>
                    <a:pt x="2167" y="358"/>
                    <a:pt x="2250" y="286"/>
                    <a:pt x="2250" y="179"/>
                  </a:cubicBezTo>
                  <a:cubicBezTo>
                    <a:pt x="2250" y="84"/>
                    <a:pt x="217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301772" y="3609308"/>
              <a:ext cx="129994" cy="11395"/>
            </a:xfrm>
            <a:custGeom>
              <a:rect b="b" l="l" r="r" t="t"/>
              <a:pathLst>
                <a:path extrusionOk="0" h="358" w="4084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62"/>
                    <a:pt x="83" y="357"/>
                    <a:pt x="179" y="357"/>
                  </a:cubicBezTo>
                  <a:lnTo>
                    <a:pt x="3905" y="357"/>
                  </a:lnTo>
                  <a:cubicBezTo>
                    <a:pt x="3989" y="357"/>
                    <a:pt x="4084" y="286"/>
                    <a:pt x="4084" y="179"/>
                  </a:cubicBezTo>
                  <a:cubicBezTo>
                    <a:pt x="4084" y="72"/>
                    <a:pt x="3989" y="0"/>
                    <a:pt x="39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3214972" y="3458466"/>
              <a:ext cx="346406" cy="248274"/>
            </a:xfrm>
            <a:custGeom>
              <a:rect b="b" l="l" r="r" t="t"/>
              <a:pathLst>
                <a:path extrusionOk="0" h="7800" w="10883">
                  <a:moveTo>
                    <a:pt x="8466" y="1417"/>
                  </a:moveTo>
                  <a:cubicBezTo>
                    <a:pt x="9109" y="1417"/>
                    <a:pt x="9657" y="1953"/>
                    <a:pt x="9657" y="2608"/>
                  </a:cubicBezTo>
                  <a:lnTo>
                    <a:pt x="9657" y="2894"/>
                  </a:lnTo>
                  <a:lnTo>
                    <a:pt x="9585" y="2894"/>
                  </a:lnTo>
                  <a:cubicBezTo>
                    <a:pt x="9216" y="2799"/>
                    <a:pt x="9097" y="2322"/>
                    <a:pt x="9097" y="2322"/>
                  </a:cubicBezTo>
                  <a:cubicBezTo>
                    <a:pt x="9085" y="2263"/>
                    <a:pt x="9037" y="2203"/>
                    <a:pt x="8966" y="2191"/>
                  </a:cubicBezTo>
                  <a:cubicBezTo>
                    <a:pt x="8956" y="2189"/>
                    <a:pt x="8946" y="2188"/>
                    <a:pt x="8935" y="2188"/>
                  </a:cubicBezTo>
                  <a:cubicBezTo>
                    <a:pt x="8883" y="2188"/>
                    <a:pt x="8827" y="2213"/>
                    <a:pt x="8787" y="2263"/>
                  </a:cubicBezTo>
                  <a:cubicBezTo>
                    <a:pt x="8335" y="2894"/>
                    <a:pt x="7347" y="2894"/>
                    <a:pt x="7323" y="2894"/>
                  </a:cubicBezTo>
                  <a:lnTo>
                    <a:pt x="7204" y="2894"/>
                  </a:lnTo>
                  <a:lnTo>
                    <a:pt x="7156" y="2608"/>
                  </a:lnTo>
                  <a:cubicBezTo>
                    <a:pt x="7156" y="1953"/>
                    <a:pt x="7692" y="1417"/>
                    <a:pt x="8347" y="1417"/>
                  </a:cubicBezTo>
                  <a:close/>
                  <a:moveTo>
                    <a:pt x="9692" y="3299"/>
                  </a:moveTo>
                  <a:cubicBezTo>
                    <a:pt x="9811" y="3322"/>
                    <a:pt x="9919" y="3430"/>
                    <a:pt x="9919" y="3549"/>
                  </a:cubicBezTo>
                  <a:cubicBezTo>
                    <a:pt x="9919" y="3680"/>
                    <a:pt x="9835" y="3787"/>
                    <a:pt x="9692" y="3799"/>
                  </a:cubicBezTo>
                  <a:lnTo>
                    <a:pt x="9692" y="3299"/>
                  </a:lnTo>
                  <a:close/>
                  <a:moveTo>
                    <a:pt x="7132" y="3299"/>
                  </a:moveTo>
                  <a:lnTo>
                    <a:pt x="7132" y="3811"/>
                  </a:lnTo>
                  <a:cubicBezTo>
                    <a:pt x="7001" y="3799"/>
                    <a:pt x="6918" y="3680"/>
                    <a:pt x="6918" y="3561"/>
                  </a:cubicBezTo>
                  <a:cubicBezTo>
                    <a:pt x="6894" y="3418"/>
                    <a:pt x="7001" y="3310"/>
                    <a:pt x="7132" y="3299"/>
                  </a:cubicBezTo>
                  <a:close/>
                  <a:moveTo>
                    <a:pt x="8835" y="2608"/>
                  </a:moveTo>
                  <a:cubicBezTo>
                    <a:pt x="8918" y="2787"/>
                    <a:pt x="9085" y="3013"/>
                    <a:pt x="9335" y="3120"/>
                  </a:cubicBezTo>
                  <a:lnTo>
                    <a:pt x="9335" y="3846"/>
                  </a:lnTo>
                  <a:cubicBezTo>
                    <a:pt x="9359" y="4287"/>
                    <a:pt x="8978" y="4668"/>
                    <a:pt x="8525" y="4668"/>
                  </a:cubicBezTo>
                  <a:lnTo>
                    <a:pt x="8299" y="4668"/>
                  </a:lnTo>
                  <a:cubicBezTo>
                    <a:pt x="7835" y="4668"/>
                    <a:pt x="7466" y="4287"/>
                    <a:pt x="7466" y="3834"/>
                  </a:cubicBezTo>
                  <a:lnTo>
                    <a:pt x="7466" y="3144"/>
                  </a:lnTo>
                  <a:cubicBezTo>
                    <a:pt x="7763" y="3120"/>
                    <a:pt x="8383" y="3013"/>
                    <a:pt x="8835" y="2608"/>
                  </a:cubicBezTo>
                  <a:close/>
                  <a:moveTo>
                    <a:pt x="8728" y="4989"/>
                  </a:moveTo>
                  <a:lnTo>
                    <a:pt x="8728" y="5215"/>
                  </a:lnTo>
                  <a:lnTo>
                    <a:pt x="8728" y="5227"/>
                  </a:lnTo>
                  <a:lnTo>
                    <a:pt x="8406" y="5573"/>
                  </a:lnTo>
                  <a:lnTo>
                    <a:pt x="8085" y="5251"/>
                  </a:lnTo>
                  <a:lnTo>
                    <a:pt x="8085" y="4989"/>
                  </a:lnTo>
                  <a:cubicBezTo>
                    <a:pt x="8168" y="5001"/>
                    <a:pt x="8240" y="5001"/>
                    <a:pt x="8299" y="5001"/>
                  </a:cubicBezTo>
                  <a:lnTo>
                    <a:pt x="8514" y="5001"/>
                  </a:lnTo>
                  <a:cubicBezTo>
                    <a:pt x="8597" y="5001"/>
                    <a:pt x="8668" y="5001"/>
                    <a:pt x="8728" y="4989"/>
                  </a:cubicBezTo>
                  <a:close/>
                  <a:moveTo>
                    <a:pt x="6573" y="3477"/>
                  </a:moveTo>
                  <a:lnTo>
                    <a:pt x="6573" y="3549"/>
                  </a:lnTo>
                  <a:cubicBezTo>
                    <a:pt x="6573" y="3870"/>
                    <a:pt x="6835" y="4156"/>
                    <a:pt x="7180" y="4156"/>
                  </a:cubicBezTo>
                  <a:cubicBezTo>
                    <a:pt x="7275" y="4465"/>
                    <a:pt x="7478" y="4727"/>
                    <a:pt x="7752" y="4870"/>
                  </a:cubicBezTo>
                  <a:lnTo>
                    <a:pt x="7752" y="5096"/>
                  </a:lnTo>
                  <a:lnTo>
                    <a:pt x="6716" y="5501"/>
                  </a:lnTo>
                  <a:cubicBezTo>
                    <a:pt x="6656" y="5513"/>
                    <a:pt x="6597" y="5537"/>
                    <a:pt x="6525" y="5585"/>
                  </a:cubicBezTo>
                  <a:lnTo>
                    <a:pt x="370" y="5585"/>
                  </a:lnTo>
                  <a:lnTo>
                    <a:pt x="370" y="3477"/>
                  </a:lnTo>
                  <a:close/>
                  <a:moveTo>
                    <a:pt x="179" y="1"/>
                  </a:moveTo>
                  <a:cubicBezTo>
                    <a:pt x="96" y="1"/>
                    <a:pt x="1" y="84"/>
                    <a:pt x="1" y="179"/>
                  </a:cubicBezTo>
                  <a:lnTo>
                    <a:pt x="1" y="2644"/>
                  </a:lnTo>
                  <a:cubicBezTo>
                    <a:pt x="1" y="2727"/>
                    <a:pt x="84" y="2822"/>
                    <a:pt x="179" y="2822"/>
                  </a:cubicBezTo>
                  <a:lnTo>
                    <a:pt x="6811" y="2822"/>
                  </a:lnTo>
                  <a:lnTo>
                    <a:pt x="6811" y="3072"/>
                  </a:lnTo>
                  <a:cubicBezTo>
                    <a:pt x="6775" y="3084"/>
                    <a:pt x="6751" y="3120"/>
                    <a:pt x="6728" y="3144"/>
                  </a:cubicBezTo>
                  <a:lnTo>
                    <a:pt x="179" y="3144"/>
                  </a:lnTo>
                  <a:cubicBezTo>
                    <a:pt x="96" y="3144"/>
                    <a:pt x="1" y="3215"/>
                    <a:pt x="1" y="3322"/>
                  </a:cubicBezTo>
                  <a:lnTo>
                    <a:pt x="1" y="5775"/>
                  </a:lnTo>
                  <a:cubicBezTo>
                    <a:pt x="1" y="5870"/>
                    <a:pt x="84" y="5954"/>
                    <a:pt x="179" y="5954"/>
                  </a:cubicBezTo>
                  <a:lnTo>
                    <a:pt x="6156" y="5954"/>
                  </a:lnTo>
                  <a:cubicBezTo>
                    <a:pt x="6001" y="6156"/>
                    <a:pt x="5894" y="6418"/>
                    <a:pt x="5894" y="6775"/>
                  </a:cubicBezTo>
                  <a:lnTo>
                    <a:pt x="5894" y="7621"/>
                  </a:lnTo>
                  <a:cubicBezTo>
                    <a:pt x="5894" y="7716"/>
                    <a:pt x="5978" y="7799"/>
                    <a:pt x="6085" y="7799"/>
                  </a:cubicBezTo>
                  <a:lnTo>
                    <a:pt x="6728" y="7799"/>
                  </a:lnTo>
                  <a:cubicBezTo>
                    <a:pt x="6823" y="7799"/>
                    <a:pt x="6918" y="7728"/>
                    <a:pt x="6918" y="7621"/>
                  </a:cubicBezTo>
                  <a:cubicBezTo>
                    <a:pt x="6918" y="7537"/>
                    <a:pt x="6835" y="7442"/>
                    <a:pt x="6728" y="7442"/>
                  </a:cubicBezTo>
                  <a:lnTo>
                    <a:pt x="6251" y="7442"/>
                  </a:lnTo>
                  <a:lnTo>
                    <a:pt x="6251" y="6763"/>
                  </a:lnTo>
                  <a:cubicBezTo>
                    <a:pt x="6251" y="6049"/>
                    <a:pt x="6823" y="5835"/>
                    <a:pt x="6835" y="5835"/>
                  </a:cubicBezTo>
                  <a:lnTo>
                    <a:pt x="6847" y="5835"/>
                  </a:lnTo>
                  <a:lnTo>
                    <a:pt x="7787" y="5466"/>
                  </a:lnTo>
                  <a:lnTo>
                    <a:pt x="7799" y="5477"/>
                  </a:lnTo>
                  <a:lnTo>
                    <a:pt x="8299" y="5954"/>
                  </a:lnTo>
                  <a:cubicBezTo>
                    <a:pt x="8323" y="5989"/>
                    <a:pt x="8371" y="6001"/>
                    <a:pt x="8418" y="6001"/>
                  </a:cubicBezTo>
                  <a:cubicBezTo>
                    <a:pt x="8454" y="6001"/>
                    <a:pt x="8502" y="5989"/>
                    <a:pt x="8537" y="5942"/>
                  </a:cubicBezTo>
                  <a:lnTo>
                    <a:pt x="9014" y="5442"/>
                  </a:lnTo>
                  <a:lnTo>
                    <a:pt x="9942" y="5811"/>
                  </a:lnTo>
                  <a:lnTo>
                    <a:pt x="9966" y="5811"/>
                  </a:lnTo>
                  <a:cubicBezTo>
                    <a:pt x="9990" y="5823"/>
                    <a:pt x="10538" y="6013"/>
                    <a:pt x="10538" y="6728"/>
                  </a:cubicBezTo>
                  <a:lnTo>
                    <a:pt x="10538" y="7418"/>
                  </a:lnTo>
                  <a:lnTo>
                    <a:pt x="7263" y="7418"/>
                  </a:lnTo>
                  <a:cubicBezTo>
                    <a:pt x="7180" y="7418"/>
                    <a:pt x="7085" y="7490"/>
                    <a:pt x="7085" y="7597"/>
                  </a:cubicBezTo>
                  <a:cubicBezTo>
                    <a:pt x="7085" y="7680"/>
                    <a:pt x="7168" y="7775"/>
                    <a:pt x="7263" y="7775"/>
                  </a:cubicBezTo>
                  <a:lnTo>
                    <a:pt x="10704" y="7775"/>
                  </a:lnTo>
                  <a:cubicBezTo>
                    <a:pt x="10800" y="7775"/>
                    <a:pt x="10883" y="7704"/>
                    <a:pt x="10883" y="7597"/>
                  </a:cubicBezTo>
                  <a:lnTo>
                    <a:pt x="10883" y="6751"/>
                  </a:lnTo>
                  <a:cubicBezTo>
                    <a:pt x="10883" y="5977"/>
                    <a:pt x="10371" y="5585"/>
                    <a:pt x="10073" y="5477"/>
                  </a:cubicBezTo>
                  <a:lnTo>
                    <a:pt x="9073" y="5085"/>
                  </a:lnTo>
                  <a:lnTo>
                    <a:pt x="9073" y="4870"/>
                  </a:lnTo>
                  <a:cubicBezTo>
                    <a:pt x="9335" y="4727"/>
                    <a:pt x="9549" y="4465"/>
                    <a:pt x="9633" y="4156"/>
                  </a:cubicBezTo>
                  <a:cubicBezTo>
                    <a:pt x="9966" y="4156"/>
                    <a:pt x="10252" y="3894"/>
                    <a:pt x="10252" y="3549"/>
                  </a:cubicBezTo>
                  <a:cubicBezTo>
                    <a:pt x="10252" y="3358"/>
                    <a:pt x="10145" y="3180"/>
                    <a:pt x="9990" y="3060"/>
                  </a:cubicBezTo>
                  <a:lnTo>
                    <a:pt x="9990" y="2596"/>
                  </a:lnTo>
                  <a:cubicBezTo>
                    <a:pt x="9990" y="1751"/>
                    <a:pt x="9311" y="1060"/>
                    <a:pt x="8466" y="1060"/>
                  </a:cubicBezTo>
                  <a:lnTo>
                    <a:pt x="8347" y="1060"/>
                  </a:lnTo>
                  <a:cubicBezTo>
                    <a:pt x="8204" y="1060"/>
                    <a:pt x="8085" y="1072"/>
                    <a:pt x="7966" y="1108"/>
                  </a:cubicBezTo>
                  <a:lnTo>
                    <a:pt x="7966" y="179"/>
                  </a:lnTo>
                  <a:cubicBezTo>
                    <a:pt x="7966" y="96"/>
                    <a:pt x="7894" y="1"/>
                    <a:pt x="7787" y="1"/>
                  </a:cubicBezTo>
                  <a:lnTo>
                    <a:pt x="7287" y="1"/>
                  </a:lnTo>
                  <a:cubicBezTo>
                    <a:pt x="7192" y="1"/>
                    <a:pt x="7109" y="84"/>
                    <a:pt x="7109" y="179"/>
                  </a:cubicBezTo>
                  <a:cubicBezTo>
                    <a:pt x="7109" y="286"/>
                    <a:pt x="7180" y="358"/>
                    <a:pt x="7287" y="358"/>
                  </a:cubicBezTo>
                  <a:lnTo>
                    <a:pt x="7621" y="358"/>
                  </a:lnTo>
                  <a:lnTo>
                    <a:pt x="7621" y="1251"/>
                  </a:lnTo>
                  <a:cubicBezTo>
                    <a:pt x="7180" y="1489"/>
                    <a:pt x="6847" y="1941"/>
                    <a:pt x="6811" y="2477"/>
                  </a:cubicBezTo>
                  <a:lnTo>
                    <a:pt x="346" y="2477"/>
                  </a:lnTo>
                  <a:lnTo>
                    <a:pt x="346" y="358"/>
                  </a:lnTo>
                  <a:lnTo>
                    <a:pt x="6716" y="358"/>
                  </a:lnTo>
                  <a:cubicBezTo>
                    <a:pt x="6811" y="358"/>
                    <a:pt x="6894" y="286"/>
                    <a:pt x="6894" y="179"/>
                  </a:cubicBezTo>
                  <a:cubicBezTo>
                    <a:pt x="6894" y="96"/>
                    <a:pt x="6823" y="1"/>
                    <a:pt x="67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3238462" y="3380005"/>
              <a:ext cx="49305" cy="47427"/>
            </a:xfrm>
            <a:custGeom>
              <a:rect b="b" l="l" r="r" t="t"/>
              <a:pathLst>
                <a:path extrusionOk="0" h="1490" w="154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311"/>
                  </a:lnTo>
                  <a:cubicBezTo>
                    <a:pt x="1" y="1394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8"/>
                    <a:pt x="1549" y="1311"/>
                  </a:cubicBezTo>
                  <a:lnTo>
                    <a:pt x="1549" y="1001"/>
                  </a:lnTo>
                  <a:cubicBezTo>
                    <a:pt x="1549" y="906"/>
                    <a:pt x="1477" y="811"/>
                    <a:pt x="1370" y="811"/>
                  </a:cubicBezTo>
                  <a:cubicBezTo>
                    <a:pt x="1275" y="811"/>
                    <a:pt x="1191" y="894"/>
                    <a:pt x="1191" y="1001"/>
                  </a:cubicBezTo>
                  <a:lnTo>
                    <a:pt x="1191" y="1132"/>
                  </a:lnTo>
                  <a:lnTo>
                    <a:pt x="334" y="1132"/>
                  </a:lnTo>
                  <a:lnTo>
                    <a:pt x="334" y="346"/>
                  </a:lnTo>
                  <a:lnTo>
                    <a:pt x="1037" y="346"/>
                  </a:lnTo>
                  <a:lnTo>
                    <a:pt x="1037" y="358"/>
                  </a:lnTo>
                  <a:cubicBezTo>
                    <a:pt x="1132" y="358"/>
                    <a:pt x="1215" y="287"/>
                    <a:pt x="1215" y="180"/>
                  </a:cubicBezTo>
                  <a:cubicBezTo>
                    <a:pt x="1215" y="84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3251353" y="3380482"/>
              <a:ext cx="43607" cy="34058"/>
            </a:xfrm>
            <a:custGeom>
              <a:rect b="b" l="l" r="r" t="t"/>
              <a:pathLst>
                <a:path extrusionOk="0" h="1070" w="1370">
                  <a:moveTo>
                    <a:pt x="1163" y="1"/>
                  </a:moveTo>
                  <a:cubicBezTo>
                    <a:pt x="1120" y="1"/>
                    <a:pt x="1078" y="16"/>
                    <a:pt x="1048" y="45"/>
                  </a:cubicBezTo>
                  <a:lnTo>
                    <a:pt x="489" y="653"/>
                  </a:lnTo>
                  <a:lnTo>
                    <a:pt x="310" y="462"/>
                  </a:lnTo>
                  <a:cubicBezTo>
                    <a:pt x="279" y="425"/>
                    <a:pt x="232" y="407"/>
                    <a:pt x="185" y="407"/>
                  </a:cubicBezTo>
                  <a:cubicBezTo>
                    <a:pt x="142" y="407"/>
                    <a:pt x="100" y="422"/>
                    <a:pt x="72" y="450"/>
                  </a:cubicBezTo>
                  <a:cubicBezTo>
                    <a:pt x="1" y="510"/>
                    <a:pt x="1" y="629"/>
                    <a:pt x="60" y="688"/>
                  </a:cubicBezTo>
                  <a:lnTo>
                    <a:pt x="358" y="1010"/>
                  </a:lnTo>
                  <a:cubicBezTo>
                    <a:pt x="382" y="1046"/>
                    <a:pt x="429" y="1069"/>
                    <a:pt x="477" y="1069"/>
                  </a:cubicBezTo>
                  <a:cubicBezTo>
                    <a:pt x="513" y="1069"/>
                    <a:pt x="560" y="1058"/>
                    <a:pt x="584" y="1010"/>
                  </a:cubicBezTo>
                  <a:lnTo>
                    <a:pt x="1286" y="272"/>
                  </a:lnTo>
                  <a:cubicBezTo>
                    <a:pt x="1370" y="224"/>
                    <a:pt x="1370" y="117"/>
                    <a:pt x="1286" y="45"/>
                  </a:cubicBezTo>
                  <a:cubicBezTo>
                    <a:pt x="1251" y="16"/>
                    <a:pt x="1206" y="1"/>
                    <a:pt x="1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238462" y="3479314"/>
              <a:ext cx="49305" cy="47395"/>
            </a:xfrm>
            <a:custGeom>
              <a:rect b="b" l="l" r="r" t="t"/>
              <a:pathLst>
                <a:path extrusionOk="0" h="1489" w="1549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lnTo>
                    <a:pt x="1" y="1310"/>
                  </a:lnTo>
                  <a:cubicBezTo>
                    <a:pt x="1" y="1405"/>
                    <a:pt x="72" y="1489"/>
                    <a:pt x="179" y="1489"/>
                  </a:cubicBezTo>
                  <a:lnTo>
                    <a:pt x="1370" y="1489"/>
                  </a:lnTo>
                  <a:cubicBezTo>
                    <a:pt x="1453" y="1489"/>
                    <a:pt x="1549" y="1417"/>
                    <a:pt x="1549" y="1310"/>
                  </a:cubicBezTo>
                  <a:lnTo>
                    <a:pt x="1549" y="1001"/>
                  </a:lnTo>
                  <a:cubicBezTo>
                    <a:pt x="1549" y="917"/>
                    <a:pt x="1477" y="822"/>
                    <a:pt x="1370" y="822"/>
                  </a:cubicBezTo>
                  <a:cubicBezTo>
                    <a:pt x="1275" y="822"/>
                    <a:pt x="1191" y="893"/>
                    <a:pt x="1191" y="1001"/>
                  </a:cubicBezTo>
                  <a:lnTo>
                    <a:pt x="1191" y="1131"/>
                  </a:lnTo>
                  <a:lnTo>
                    <a:pt x="334" y="1131"/>
                  </a:lnTo>
                  <a:lnTo>
                    <a:pt x="334" y="346"/>
                  </a:lnTo>
                  <a:lnTo>
                    <a:pt x="1037" y="358"/>
                  </a:lnTo>
                  <a:cubicBezTo>
                    <a:pt x="1132" y="358"/>
                    <a:pt x="1215" y="286"/>
                    <a:pt x="1215" y="179"/>
                  </a:cubicBezTo>
                  <a:cubicBezTo>
                    <a:pt x="1215" y="96"/>
                    <a:pt x="1144" y="0"/>
                    <a:pt x="1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3251353" y="3479792"/>
              <a:ext cx="43607" cy="34408"/>
            </a:xfrm>
            <a:custGeom>
              <a:rect b="b" l="l" r="r" t="t"/>
              <a:pathLst>
                <a:path extrusionOk="0" h="1081" w="1370">
                  <a:moveTo>
                    <a:pt x="1163" y="0"/>
                  </a:moveTo>
                  <a:cubicBezTo>
                    <a:pt x="1120" y="0"/>
                    <a:pt x="1078" y="15"/>
                    <a:pt x="1048" y="45"/>
                  </a:cubicBezTo>
                  <a:lnTo>
                    <a:pt x="489" y="664"/>
                  </a:lnTo>
                  <a:lnTo>
                    <a:pt x="310" y="462"/>
                  </a:lnTo>
                  <a:cubicBezTo>
                    <a:pt x="279" y="424"/>
                    <a:pt x="232" y="406"/>
                    <a:pt x="185" y="406"/>
                  </a:cubicBezTo>
                  <a:cubicBezTo>
                    <a:pt x="142" y="406"/>
                    <a:pt x="100" y="421"/>
                    <a:pt x="72" y="450"/>
                  </a:cubicBezTo>
                  <a:cubicBezTo>
                    <a:pt x="1" y="509"/>
                    <a:pt x="1" y="628"/>
                    <a:pt x="60" y="688"/>
                  </a:cubicBezTo>
                  <a:lnTo>
                    <a:pt x="358" y="1021"/>
                  </a:lnTo>
                  <a:cubicBezTo>
                    <a:pt x="382" y="1045"/>
                    <a:pt x="429" y="1081"/>
                    <a:pt x="477" y="1081"/>
                  </a:cubicBezTo>
                  <a:cubicBezTo>
                    <a:pt x="513" y="1081"/>
                    <a:pt x="560" y="1057"/>
                    <a:pt x="584" y="1021"/>
                  </a:cubicBezTo>
                  <a:lnTo>
                    <a:pt x="1286" y="271"/>
                  </a:lnTo>
                  <a:cubicBezTo>
                    <a:pt x="1370" y="212"/>
                    <a:pt x="1370" y="104"/>
                    <a:pt x="1286" y="45"/>
                  </a:cubicBezTo>
                  <a:cubicBezTo>
                    <a:pt x="1251" y="15"/>
                    <a:pt x="1206" y="0"/>
                    <a:pt x="11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3238462" y="3578210"/>
              <a:ext cx="49305" cy="47809"/>
            </a:xfrm>
            <a:custGeom>
              <a:rect b="b" l="l" r="r" t="t"/>
              <a:pathLst>
                <a:path extrusionOk="0" h="1502" w="1549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lnTo>
                    <a:pt x="1" y="1323"/>
                  </a:lnTo>
                  <a:cubicBezTo>
                    <a:pt x="1" y="1406"/>
                    <a:pt x="72" y="1501"/>
                    <a:pt x="179" y="1501"/>
                  </a:cubicBezTo>
                  <a:lnTo>
                    <a:pt x="1370" y="1501"/>
                  </a:lnTo>
                  <a:cubicBezTo>
                    <a:pt x="1453" y="1501"/>
                    <a:pt x="1549" y="1418"/>
                    <a:pt x="1549" y="1323"/>
                  </a:cubicBezTo>
                  <a:lnTo>
                    <a:pt x="1549" y="1001"/>
                  </a:lnTo>
                  <a:cubicBezTo>
                    <a:pt x="1537" y="930"/>
                    <a:pt x="1453" y="858"/>
                    <a:pt x="1370" y="858"/>
                  </a:cubicBezTo>
                  <a:cubicBezTo>
                    <a:pt x="1275" y="858"/>
                    <a:pt x="1191" y="930"/>
                    <a:pt x="1191" y="1037"/>
                  </a:cubicBezTo>
                  <a:lnTo>
                    <a:pt x="1191" y="1168"/>
                  </a:lnTo>
                  <a:lnTo>
                    <a:pt x="334" y="1168"/>
                  </a:lnTo>
                  <a:lnTo>
                    <a:pt x="334" y="370"/>
                  </a:lnTo>
                  <a:lnTo>
                    <a:pt x="1037" y="370"/>
                  </a:lnTo>
                  <a:cubicBezTo>
                    <a:pt x="1132" y="370"/>
                    <a:pt x="1215" y="287"/>
                    <a:pt x="1215" y="191"/>
                  </a:cubicBezTo>
                  <a:cubicBezTo>
                    <a:pt x="1215" y="96"/>
                    <a:pt x="1144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251353" y="3579133"/>
              <a:ext cx="42843" cy="34376"/>
            </a:xfrm>
            <a:custGeom>
              <a:rect b="b" l="l" r="r" t="t"/>
              <a:pathLst>
                <a:path extrusionOk="0" h="1080" w="1346">
                  <a:moveTo>
                    <a:pt x="1169" y="0"/>
                  </a:moveTo>
                  <a:cubicBezTo>
                    <a:pt x="1124" y="0"/>
                    <a:pt x="1079" y="18"/>
                    <a:pt x="1048" y="55"/>
                  </a:cubicBezTo>
                  <a:lnTo>
                    <a:pt x="489" y="662"/>
                  </a:lnTo>
                  <a:lnTo>
                    <a:pt x="310" y="472"/>
                  </a:lnTo>
                  <a:cubicBezTo>
                    <a:pt x="279" y="435"/>
                    <a:pt x="232" y="417"/>
                    <a:pt x="185" y="417"/>
                  </a:cubicBezTo>
                  <a:cubicBezTo>
                    <a:pt x="142" y="417"/>
                    <a:pt x="100" y="432"/>
                    <a:pt x="72" y="460"/>
                  </a:cubicBezTo>
                  <a:cubicBezTo>
                    <a:pt x="1" y="520"/>
                    <a:pt x="1" y="639"/>
                    <a:pt x="60" y="698"/>
                  </a:cubicBezTo>
                  <a:lnTo>
                    <a:pt x="358" y="1020"/>
                  </a:lnTo>
                  <a:cubicBezTo>
                    <a:pt x="382" y="1055"/>
                    <a:pt x="429" y="1079"/>
                    <a:pt x="477" y="1079"/>
                  </a:cubicBezTo>
                  <a:cubicBezTo>
                    <a:pt x="513" y="1079"/>
                    <a:pt x="560" y="1067"/>
                    <a:pt x="584" y="1020"/>
                  </a:cubicBezTo>
                  <a:lnTo>
                    <a:pt x="1286" y="281"/>
                  </a:lnTo>
                  <a:cubicBezTo>
                    <a:pt x="1346" y="198"/>
                    <a:pt x="1346" y="103"/>
                    <a:pt x="1286" y="43"/>
                  </a:cubicBezTo>
                  <a:cubicBezTo>
                    <a:pt x="1252" y="15"/>
                    <a:pt x="1210" y="0"/>
                    <a:pt x="1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3215736" y="3359188"/>
              <a:ext cx="253558" cy="89442"/>
            </a:xfrm>
            <a:custGeom>
              <a:rect b="b" l="l" r="r" t="t"/>
              <a:pathLst>
                <a:path extrusionOk="0" h="2810" w="7966">
                  <a:moveTo>
                    <a:pt x="179" y="0"/>
                  </a:moveTo>
                  <a:cubicBezTo>
                    <a:pt x="84" y="0"/>
                    <a:pt x="0" y="72"/>
                    <a:pt x="0" y="179"/>
                  </a:cubicBezTo>
                  <a:lnTo>
                    <a:pt x="0" y="2631"/>
                  </a:lnTo>
                  <a:cubicBezTo>
                    <a:pt x="0" y="2739"/>
                    <a:pt x="72" y="2810"/>
                    <a:pt x="167" y="2810"/>
                  </a:cubicBezTo>
                  <a:lnTo>
                    <a:pt x="7787" y="2810"/>
                  </a:lnTo>
                  <a:cubicBezTo>
                    <a:pt x="7870" y="2810"/>
                    <a:pt x="7966" y="2739"/>
                    <a:pt x="7966" y="2631"/>
                  </a:cubicBezTo>
                  <a:lnTo>
                    <a:pt x="7966" y="179"/>
                  </a:lnTo>
                  <a:cubicBezTo>
                    <a:pt x="7966" y="83"/>
                    <a:pt x="7882" y="0"/>
                    <a:pt x="7787" y="0"/>
                  </a:cubicBezTo>
                  <a:lnTo>
                    <a:pt x="7275" y="0"/>
                  </a:lnTo>
                  <a:cubicBezTo>
                    <a:pt x="7192" y="0"/>
                    <a:pt x="7097" y="72"/>
                    <a:pt x="7097" y="179"/>
                  </a:cubicBezTo>
                  <a:cubicBezTo>
                    <a:pt x="7097" y="262"/>
                    <a:pt x="7168" y="357"/>
                    <a:pt x="7275" y="357"/>
                  </a:cubicBezTo>
                  <a:lnTo>
                    <a:pt x="7620" y="357"/>
                  </a:lnTo>
                  <a:lnTo>
                    <a:pt x="7620" y="2465"/>
                  </a:lnTo>
                  <a:lnTo>
                    <a:pt x="346" y="2465"/>
                  </a:lnTo>
                  <a:lnTo>
                    <a:pt x="346" y="357"/>
                  </a:lnTo>
                  <a:lnTo>
                    <a:pt x="6716" y="357"/>
                  </a:lnTo>
                  <a:cubicBezTo>
                    <a:pt x="6799" y="357"/>
                    <a:pt x="6894" y="286"/>
                    <a:pt x="6894" y="179"/>
                  </a:cubicBezTo>
                  <a:cubicBezTo>
                    <a:pt x="6894" y="83"/>
                    <a:pt x="6811" y="0"/>
                    <a:pt x="67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31"/>
          <p:cNvGrpSpPr/>
          <p:nvPr/>
        </p:nvGrpSpPr>
        <p:grpSpPr>
          <a:xfrm>
            <a:off x="2309640" y="2420455"/>
            <a:ext cx="337069" cy="302593"/>
            <a:chOff x="3441065" y="4302505"/>
            <a:chExt cx="337069" cy="302593"/>
          </a:xfrm>
        </p:grpSpPr>
        <p:sp>
          <p:nvSpPr>
            <p:cNvPr id="259" name="Google Shape;259;p31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ctrTitle"/>
          </p:nvPr>
        </p:nvSpPr>
        <p:spPr>
          <a:xfrm>
            <a:off x="2460725" y="146600"/>
            <a:ext cx="47529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Following Algorithm</a:t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4179575" y="1745200"/>
            <a:ext cx="791400" cy="1982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4695125" y="847376"/>
            <a:ext cx="293250" cy="8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4156025" y="847376"/>
            <a:ext cx="293250" cy="8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3715625" y="3950425"/>
            <a:ext cx="17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Both IR sensors on line: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Continue straight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1281575" y="1805650"/>
            <a:ext cx="791400" cy="1982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1454450" y="907826"/>
            <a:ext cx="293250" cy="8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836825" y="907826"/>
            <a:ext cx="293250" cy="8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41425" y="3934675"/>
            <a:ext cx="17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Left 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IR sensors not on line: Turn left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7245350" y="1745200"/>
            <a:ext cx="791400" cy="1982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8126975" y="847376"/>
            <a:ext cx="293250" cy="89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26319" l="36066" r="47656" t="23842"/>
          <a:stretch/>
        </p:blipFill>
        <p:spPr>
          <a:xfrm>
            <a:off x="7539950" y="847376"/>
            <a:ext cx="293250" cy="897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6781400" y="3950425"/>
            <a:ext cx="17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Right </a:t>
            </a:r>
            <a:r>
              <a:rPr lang="en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IR sensors not on line: Turn right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